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009B4-7AFF-054C-8A8F-6D2183F72628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028E1-7EF0-3B45-88EC-8CD58C097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028E1-7EF0-3B45-88EC-8CD58C0972C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5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September 14, 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September 14,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Class Notes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Central Idea, Supporting Details, and Objective Summary</a:t>
            </a:r>
          </a:p>
        </p:txBody>
      </p:sp>
    </p:spTree>
    <p:extLst>
      <p:ext uri="{BB962C8B-B14F-4D97-AF65-F5344CB8AC3E}">
        <p14:creationId xmlns:p14="http://schemas.microsoft.com/office/powerpoint/2010/main" val="366700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/>
              <a:t>Part One: </a:t>
            </a:r>
            <a:r>
              <a:rPr lang="en-US" sz="2000" dirty="0"/>
              <a:t>I can determine a central idea of a text and analyze its development over the course of the text including its relationship to supporting ideas…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Key Vocabulary</a:t>
            </a:r>
          </a:p>
          <a:p>
            <a:pPr lvl="1"/>
            <a:r>
              <a:rPr lang="en-US" b="1" dirty="0"/>
              <a:t>DETERMINE:</a:t>
            </a:r>
            <a:r>
              <a:rPr lang="en-US" dirty="0"/>
              <a:t> Decide, figure out</a:t>
            </a:r>
          </a:p>
          <a:p>
            <a:pPr lvl="1"/>
            <a:r>
              <a:rPr lang="en-US" b="1" dirty="0"/>
              <a:t>CENTRAL IDEA: </a:t>
            </a:r>
            <a:r>
              <a:rPr lang="en-US" dirty="0"/>
              <a:t>The chief point an author is making about a topic; the author’s primary message.  Sometimes the central idea is stated, but sometimes it must be inferred.</a:t>
            </a:r>
          </a:p>
          <a:p>
            <a:pPr lvl="1"/>
            <a:r>
              <a:rPr lang="en-US" b="1" dirty="0"/>
              <a:t>ANALYZE:</a:t>
            </a:r>
            <a:r>
              <a:rPr lang="en-US" dirty="0"/>
              <a:t> Study closely; break down into key parts</a:t>
            </a:r>
          </a:p>
          <a:p>
            <a:pPr lvl="1"/>
            <a:r>
              <a:rPr lang="en-US" b="1" dirty="0"/>
              <a:t>DEVELOPMENT:</a:t>
            </a:r>
            <a:r>
              <a:rPr lang="en-US" dirty="0"/>
              <a:t> The building of an idea/ideas throughout a text.</a:t>
            </a:r>
          </a:p>
          <a:p>
            <a:pPr lvl="1"/>
            <a:r>
              <a:rPr lang="en-US" b="1" dirty="0"/>
              <a:t>RELATIONSHIP:</a:t>
            </a:r>
            <a:r>
              <a:rPr lang="en-US" dirty="0"/>
              <a:t> A connection between two or more ideas, events, individuals, etc.</a:t>
            </a:r>
          </a:p>
          <a:p>
            <a:pPr lvl="1"/>
            <a:r>
              <a:rPr lang="en-US" b="1" dirty="0"/>
              <a:t>SUPPORTING IDEAS: </a:t>
            </a:r>
            <a:r>
              <a:rPr lang="en-US" dirty="0"/>
              <a:t>Facts, statements, specifics, and examples that clarify, explain, and describe the central idea.</a:t>
            </a:r>
          </a:p>
        </p:txBody>
      </p:sp>
    </p:spTree>
    <p:extLst>
      <p:ext uri="{BB962C8B-B14F-4D97-AF65-F5344CB8AC3E}">
        <p14:creationId xmlns:p14="http://schemas.microsoft.com/office/powerpoint/2010/main" val="2475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2000" b="1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en-US" sz="2000" b="1" dirty="0">
                <a:solidFill>
                  <a:srgbClr val="93A299">
                    <a:lumMod val="75000"/>
                  </a:srgbClr>
                </a:solidFill>
              </a:rPr>
              <a:t>Part One: </a:t>
            </a:r>
            <a:r>
              <a:rPr lang="en-US" sz="2000" dirty="0">
                <a:solidFill>
                  <a:srgbClr val="93A299">
                    <a:lumMod val="75000"/>
                  </a:srgbClr>
                </a:solidFill>
              </a:rPr>
              <a:t>I can determine a central idea of a text and analyze its development over the course of the text including its relationship to supporting ideas…</a:t>
            </a:r>
            <a:br>
              <a:rPr lang="en-US" sz="2000" dirty="0">
                <a:solidFill>
                  <a:srgbClr val="93A299">
                    <a:lumMod val="75000"/>
                  </a:srgb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“</a:t>
            </a:r>
            <a:r>
              <a:rPr lang="en-US" b="1" dirty="0"/>
              <a:t>determine a central idea” </a:t>
            </a:r>
            <a:r>
              <a:rPr lang="en-US" dirty="0"/>
              <a:t>of a text means to figure out the author’s main point or message about a topic.  </a:t>
            </a:r>
          </a:p>
          <a:p>
            <a:pPr lvl="1"/>
            <a:r>
              <a:rPr lang="en-US" dirty="0"/>
              <a:t>Examine the title and any blurbs included before the body of the text</a:t>
            </a:r>
          </a:p>
          <a:p>
            <a:pPr lvl="1"/>
            <a:r>
              <a:rPr lang="en-US" dirty="0"/>
              <a:t>Pay close attention to the opening and closing paragraphs</a:t>
            </a:r>
          </a:p>
          <a:p>
            <a:pPr lvl="1"/>
            <a:r>
              <a:rPr lang="en-US" dirty="0"/>
              <a:t>What is the topic?  </a:t>
            </a:r>
          </a:p>
          <a:p>
            <a:pPr lvl="1"/>
            <a:r>
              <a:rPr lang="en-US" dirty="0"/>
              <a:t>Why has the author written about the topic (purpose—inform, entertain, persuade)?</a:t>
            </a:r>
          </a:p>
          <a:p>
            <a:pPr lvl="1"/>
            <a:r>
              <a:rPr lang="en-US" dirty="0"/>
              <a:t>What point or points has the author made about the topic?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94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sz="2000" b="1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en-US" sz="2000" b="1" dirty="0">
                <a:solidFill>
                  <a:srgbClr val="93A299">
                    <a:lumMod val="75000"/>
                  </a:srgbClr>
                </a:solidFill>
              </a:rPr>
              <a:t>Part One: </a:t>
            </a:r>
            <a:r>
              <a:rPr lang="en-US" sz="2000" dirty="0">
                <a:solidFill>
                  <a:srgbClr val="93A299">
                    <a:lumMod val="75000"/>
                  </a:srgbClr>
                </a:solidFill>
              </a:rPr>
              <a:t>I can determine a central idea of a text and analyze its development over the course of the text including its relationship to supporting ideas…</a:t>
            </a:r>
            <a:br>
              <a:rPr lang="en-US" sz="2000" dirty="0">
                <a:solidFill>
                  <a:srgbClr val="93A299">
                    <a:lumMod val="75000"/>
                  </a:srgb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When you “</a:t>
            </a:r>
            <a:r>
              <a:rPr lang="en-US" b="1" dirty="0"/>
              <a:t>analyze </a:t>
            </a:r>
            <a:r>
              <a:rPr lang="en-US" dirty="0"/>
              <a:t>its [a central idea’s] </a:t>
            </a:r>
            <a:r>
              <a:rPr lang="en-US" b="1" dirty="0"/>
              <a:t>development over the course of the text including its relationship to supporting ideas”</a:t>
            </a:r>
            <a:r>
              <a:rPr lang="en-US" dirty="0"/>
              <a:t> you closely study how the author has built his or her main point/primary message.  You find examples in the text that help the author emphasize his or her main point about a topic.</a:t>
            </a:r>
          </a:p>
          <a:p>
            <a:pPr lvl="1"/>
            <a:r>
              <a:rPr lang="en-US" dirty="0"/>
              <a:t>Look at the body paragraphs of the text.</a:t>
            </a:r>
          </a:p>
          <a:p>
            <a:pPr lvl="1"/>
            <a:r>
              <a:rPr lang="en-US" dirty="0"/>
              <a:t>What examples is the author using to make his or her point?</a:t>
            </a:r>
          </a:p>
          <a:p>
            <a:pPr lvl="1"/>
            <a:r>
              <a:rPr lang="en-US" dirty="0"/>
              <a:t>Think about the who, what, when, where, why, and how about the topic.</a:t>
            </a:r>
          </a:p>
          <a:p>
            <a:pPr lvl="0"/>
            <a:endParaRPr lang="en-US" dirty="0"/>
          </a:p>
          <a:p>
            <a:pPr marL="11430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48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Part Two: </a:t>
            </a:r>
            <a:r>
              <a:rPr lang="en-US" dirty="0"/>
              <a:t>[I can] provide an objective summary of the text.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“</a:t>
            </a:r>
            <a:r>
              <a:rPr lang="en-US" b="1" dirty="0"/>
              <a:t>provide an objective summary</a:t>
            </a:r>
            <a:r>
              <a:rPr lang="en-US" dirty="0"/>
              <a:t>,” you must…</a:t>
            </a:r>
          </a:p>
          <a:p>
            <a:pPr lvl="1"/>
            <a:r>
              <a:rPr lang="en-US" dirty="0"/>
              <a:t>Determine the central idea</a:t>
            </a:r>
          </a:p>
          <a:p>
            <a:pPr lvl="1"/>
            <a:r>
              <a:rPr lang="en-US" dirty="0"/>
              <a:t>Find important details that the author uses to develop the central idea and communicate them in your own words</a:t>
            </a:r>
          </a:p>
          <a:p>
            <a:pPr lvl="1"/>
            <a:r>
              <a:rPr lang="en-US" dirty="0"/>
              <a:t>Be clear, concise, and brief</a:t>
            </a:r>
          </a:p>
          <a:p>
            <a:pPr lvl="1"/>
            <a:r>
              <a:rPr lang="en-US" dirty="0"/>
              <a:t>Leave out minor details and your own personal opinion</a:t>
            </a:r>
          </a:p>
        </p:txBody>
      </p:sp>
    </p:spTree>
    <p:extLst>
      <p:ext uri="{BB962C8B-B14F-4D97-AF65-F5344CB8AC3E}">
        <p14:creationId xmlns:p14="http://schemas.microsoft.com/office/powerpoint/2010/main" val="97782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Writing an </a:t>
            </a:r>
            <a:r>
              <a:rPr lang="en-US" b="1"/>
              <a:t>objective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Step One--Topic Sentence</a:t>
            </a:r>
          </a:p>
          <a:p>
            <a:pPr lvl="1"/>
            <a:r>
              <a:rPr lang="en-US" dirty="0"/>
              <a:t>Name It: 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dirty="0"/>
              <a:t>Identify the title of the text and the author.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dirty="0"/>
              <a:t>Use one of the following summary verbs: </a:t>
            </a:r>
            <a:r>
              <a:rPr lang="en-US" i="1" dirty="0"/>
              <a:t>shows, describes, explains, discusses, explores, illustrates, teaches</a:t>
            </a:r>
            <a:r>
              <a:rPr lang="en-US" dirty="0"/>
              <a:t>, etc.</a:t>
            </a:r>
          </a:p>
          <a:p>
            <a:pPr marL="868680" lvl="1" indent="-457200">
              <a:buFont typeface="+mj-lt"/>
              <a:buAutoNum type="alphaLcPeriod"/>
            </a:pPr>
            <a:r>
              <a:rPr lang="en-US" dirty="0"/>
              <a:t>Communicate the author’s central idea.</a:t>
            </a:r>
          </a:p>
          <a:p>
            <a:r>
              <a:rPr lang="en-US" dirty="0"/>
              <a:t>Step Two—Essential/Key Ideas</a:t>
            </a:r>
          </a:p>
          <a:p>
            <a:pPr lvl="1"/>
            <a:r>
              <a:rPr lang="en-US" dirty="0"/>
              <a:t>Pick 1-2 supporting details from the beginning, middle, and end of the text to show how the author develops the central idea.</a:t>
            </a:r>
          </a:p>
          <a:p>
            <a:pPr lvl="1"/>
            <a:r>
              <a:rPr lang="en-US" dirty="0"/>
              <a:t>USE YOUR OWN WORDS.</a:t>
            </a:r>
          </a:p>
          <a:p>
            <a:r>
              <a:rPr lang="en-US" dirty="0"/>
              <a:t>Step Three—Concluding Sentence</a:t>
            </a:r>
          </a:p>
          <a:p>
            <a:pPr lvl="1"/>
            <a:r>
              <a:rPr lang="en-US" dirty="0"/>
              <a:t>Wrap up the objective summary.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9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431</TotalTime>
  <Words>552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Calibri</vt:lpstr>
      <vt:lpstr>Century Gothic</vt:lpstr>
      <vt:lpstr>Apothecary</vt:lpstr>
      <vt:lpstr>Central Idea, Supporting Details, and Objective Summary</vt:lpstr>
      <vt:lpstr>Part One: I can determine a central idea of a text and analyze its development over the course of the text including its relationship to supporting ideas… </vt:lpstr>
      <vt:lpstr> Part One: I can determine a central idea of a text and analyze its development over the course of the text including its relationship to supporting ideas… </vt:lpstr>
      <vt:lpstr> Part One: I can determine a central idea of a text and analyze its development over the course of the text including its relationship to supporting ideas… </vt:lpstr>
      <vt:lpstr>Part Two: [I can] provide an objective summary of the text.</vt:lpstr>
      <vt:lpstr>Writing an objective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Idea, Supporting Details, and Objective Summary</dc:title>
  <dc:creator>Joshua Goldberg</dc:creator>
  <cp:lastModifiedBy>SAMUELS, TINA</cp:lastModifiedBy>
  <cp:revision>29</cp:revision>
  <dcterms:created xsi:type="dcterms:W3CDTF">2013-12-01T15:36:46Z</dcterms:created>
  <dcterms:modified xsi:type="dcterms:W3CDTF">2021-09-14T16:11:26Z</dcterms:modified>
</cp:coreProperties>
</file>